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2" r:id="rId12"/>
    <p:sldId id="273" r:id="rId13"/>
    <p:sldId id="274" r:id="rId14"/>
    <p:sldId id="275" r:id="rId15"/>
    <p:sldId id="268" r:id="rId16"/>
    <p:sldId id="266" r:id="rId17"/>
    <p:sldId id="267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Glucose gehalte in het bloed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1.5316814261142897E-2"/>
          <c:y val="0.14370357273829493"/>
          <c:w val="0.97113219857965405"/>
          <c:h val="0.75742927999085041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Blad1!$A$2:$A$8</c:f>
              <c:strCache>
                <c:ptCount val="1"/>
                <c:pt idx="0">
                  <c:v>Glucose Gehalte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0.1</c:v>
                </c:pt>
                <c:pt idx="1">
                  <c:v>0.1</c:v>
                </c:pt>
                <c:pt idx="2">
                  <c:v>0.15</c:v>
                </c:pt>
                <c:pt idx="3">
                  <c:v>0.1</c:v>
                </c:pt>
                <c:pt idx="4">
                  <c:v>0.05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  <c:smooth val="1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4009344"/>
        <c:axId val="155320560"/>
      </c:lineChart>
      <c:catAx>
        <c:axId val="30400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5320560"/>
        <c:crosses val="autoZero"/>
        <c:auto val="1"/>
        <c:lblAlgn val="ctr"/>
        <c:lblOffset val="100"/>
        <c:noMultiLvlLbl val="0"/>
      </c:catAx>
      <c:valAx>
        <c:axId val="1553205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400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Glucose gehalte in het bloed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1.5316814261142897E-2"/>
          <c:y val="0.14370357273829493"/>
          <c:w val="0.97113219857965405"/>
          <c:h val="0.75742927999085041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Blad1!$A$2:$A$8</c:f>
              <c:strCache>
                <c:ptCount val="1"/>
                <c:pt idx="0">
                  <c:v>Glucose Gehalte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0.1</c:v>
                </c:pt>
                <c:pt idx="1">
                  <c:v>0.1</c:v>
                </c:pt>
                <c:pt idx="2">
                  <c:v>0.15</c:v>
                </c:pt>
                <c:pt idx="3">
                  <c:v>0.1</c:v>
                </c:pt>
                <c:pt idx="4">
                  <c:v>0.05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  <c:smooth val="1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2546864"/>
        <c:axId val="452546080"/>
      </c:lineChart>
      <c:catAx>
        <c:axId val="45254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52546080"/>
        <c:crosses val="autoZero"/>
        <c:auto val="1"/>
        <c:lblAlgn val="ctr"/>
        <c:lblOffset val="100"/>
        <c:noMultiLvlLbl val="0"/>
      </c:catAx>
      <c:valAx>
        <c:axId val="4525460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254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Glucose gehalte in het bloed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1.5316814261142897E-2"/>
          <c:y val="0.14370357273829493"/>
          <c:w val="0.97113219857965405"/>
          <c:h val="0.75742927999085041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Blad1!$A$2:$A$8</c:f>
              <c:strCache>
                <c:ptCount val="1"/>
                <c:pt idx="0">
                  <c:v>Glucose Gehalte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0.1</c:v>
                </c:pt>
                <c:pt idx="1">
                  <c:v>0.1</c:v>
                </c:pt>
                <c:pt idx="2">
                  <c:v>0.15</c:v>
                </c:pt>
                <c:pt idx="3">
                  <c:v>0.1</c:v>
                </c:pt>
                <c:pt idx="4">
                  <c:v>0.05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  <c:smooth val="1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5236304"/>
        <c:axId val="404295024"/>
      </c:lineChart>
      <c:catAx>
        <c:axId val="30523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04295024"/>
        <c:crosses val="autoZero"/>
        <c:auto val="1"/>
        <c:lblAlgn val="ctr"/>
        <c:lblOffset val="100"/>
        <c:noMultiLvlLbl val="0"/>
      </c:catAx>
      <c:valAx>
        <c:axId val="4042950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23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Glucose gehalte in het bloed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1.2098896251267852E-2"/>
          <c:y val="0.14370357360011587"/>
          <c:w val="0.97113219857965405"/>
          <c:h val="0.75742927999085041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Blad1!$A$2:$A$8</c:f>
              <c:strCache>
                <c:ptCount val="1"/>
                <c:pt idx="0">
                  <c:v>Glucose Gehalte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0.1</c:v>
                </c:pt>
                <c:pt idx="1">
                  <c:v>0.1</c:v>
                </c:pt>
                <c:pt idx="2">
                  <c:v>0.15</c:v>
                </c:pt>
                <c:pt idx="3">
                  <c:v>0.1</c:v>
                </c:pt>
                <c:pt idx="4">
                  <c:v>0.05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  <c:smooth val="1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7022696"/>
        <c:axId val="450869856"/>
      </c:lineChart>
      <c:catAx>
        <c:axId val="30702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50869856"/>
        <c:crosses val="autoZero"/>
        <c:auto val="1"/>
        <c:lblAlgn val="ctr"/>
        <c:lblOffset val="100"/>
        <c:noMultiLvlLbl val="0"/>
      </c:catAx>
      <c:valAx>
        <c:axId val="4508698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02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0.14021</cdr:x>
      <cdr:y>0.20998</cdr:y>
    </cdr:from>
    <cdr:to>
      <cdr:x>0.22638</cdr:x>
      <cdr:y>0.40516</cdr:y>
    </cdr:to>
    <cdr:cxnSp macro="">
      <cdr:nvCxnSpPr>
        <cdr:cNvPr id="3" name="Rechte verbindingslijn met pijl 2"/>
        <cdr:cNvCxnSpPr/>
      </cdr:nvCxnSpPr>
      <cdr:spPr>
        <a:xfrm xmlns:a="http://schemas.openxmlformats.org/drawingml/2006/main">
          <a:off x="1052991" y="953477"/>
          <a:ext cx="647113" cy="886264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0.01845</cdr:x>
      <cdr:y>0.05069</cdr:y>
    </cdr:from>
    <cdr:to>
      <cdr:x>0.27508</cdr:x>
      <cdr:y>0.25955</cdr:y>
    </cdr:to>
    <cdr:sp macro="" textlink="">
      <cdr:nvSpPr>
        <cdr:cNvPr id="5" name="Tekstvak 4"/>
        <cdr:cNvSpPr txBox="1"/>
      </cdr:nvSpPr>
      <cdr:spPr>
        <a:xfrm xmlns:a="http://schemas.openxmlformats.org/drawingml/2006/main">
          <a:off x="138592" y="230189"/>
          <a:ext cx="1927273" cy="948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400" dirty="0" smtClean="0"/>
            <a:t>Er wordt een maaltijd met veel koolhydraten gegeten</a:t>
          </a:r>
          <a:endParaRPr lang="nl-NL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0.14021</cdr:x>
      <cdr:y>0.20998</cdr:y>
    </cdr:from>
    <cdr:to>
      <cdr:x>0.22638</cdr:x>
      <cdr:y>0.40516</cdr:y>
    </cdr:to>
    <cdr:cxnSp macro="">
      <cdr:nvCxnSpPr>
        <cdr:cNvPr id="3" name="Rechte verbindingslijn met pijl 2"/>
        <cdr:cNvCxnSpPr/>
      </cdr:nvCxnSpPr>
      <cdr:spPr>
        <a:xfrm xmlns:a="http://schemas.openxmlformats.org/drawingml/2006/main">
          <a:off x="1052991" y="953477"/>
          <a:ext cx="647113" cy="886264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0.01845</cdr:x>
      <cdr:y>0.05069</cdr:y>
    </cdr:from>
    <cdr:to>
      <cdr:x>0.27508</cdr:x>
      <cdr:y>0.25955</cdr:y>
    </cdr:to>
    <cdr:sp macro="" textlink="">
      <cdr:nvSpPr>
        <cdr:cNvPr id="5" name="Tekstvak 4"/>
        <cdr:cNvSpPr txBox="1"/>
      </cdr:nvSpPr>
      <cdr:spPr>
        <a:xfrm xmlns:a="http://schemas.openxmlformats.org/drawingml/2006/main">
          <a:off x="138592" y="230189"/>
          <a:ext cx="1927273" cy="948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400" dirty="0" smtClean="0"/>
            <a:t>Er wordt een maaltijd met veel koolhydraten gegeten</a:t>
          </a:r>
          <a:endParaRPr lang="nl-NL" sz="1400" dirty="0"/>
        </a:p>
      </cdr:txBody>
    </cdr:sp>
  </cdr:relSizeAnchor>
  <cdr:relSizeAnchor xmlns:cdr="http://schemas.openxmlformats.org/drawingml/2006/chartDrawing">
    <cdr:from>
      <cdr:x>0.30664</cdr:x>
      <cdr:y>0.20262</cdr:y>
    </cdr:from>
    <cdr:to>
      <cdr:x>0.35885</cdr:x>
      <cdr:y>0.54257</cdr:y>
    </cdr:to>
    <cdr:cxnSp macro="">
      <cdr:nvCxnSpPr>
        <cdr:cNvPr id="4" name="Rechte verbindingslijn met pijl 3"/>
        <cdr:cNvCxnSpPr/>
      </cdr:nvCxnSpPr>
      <cdr:spPr>
        <a:xfrm xmlns:a="http://schemas.openxmlformats.org/drawingml/2006/main" flipV="1">
          <a:off x="2420363" y="966742"/>
          <a:ext cx="412124" cy="1621911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0.15219</cdr:x>
      <cdr:y>0.55066</cdr:y>
    </cdr:from>
    <cdr:to>
      <cdr:x>0.48015</cdr:x>
      <cdr:y>0.83409</cdr:y>
    </cdr:to>
    <cdr:sp macro="" textlink="">
      <cdr:nvSpPr>
        <cdr:cNvPr id="7" name="Tekstvak 6"/>
        <cdr:cNvSpPr txBox="1"/>
      </cdr:nvSpPr>
      <cdr:spPr>
        <a:xfrm xmlns:a="http://schemas.openxmlformats.org/drawingml/2006/main">
          <a:off x="1201292" y="2627291"/>
          <a:ext cx="2588654" cy="1352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400" dirty="0" smtClean="0"/>
            <a:t>Door een te hoog glucose gehalte wordt er insuline aangemaakt</a:t>
          </a:r>
          <a:endParaRPr lang="nl-NL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0.14021</cdr:x>
      <cdr:y>0.20998</cdr:y>
    </cdr:from>
    <cdr:to>
      <cdr:x>0.22638</cdr:x>
      <cdr:y>0.40516</cdr:y>
    </cdr:to>
    <cdr:cxnSp macro="">
      <cdr:nvCxnSpPr>
        <cdr:cNvPr id="3" name="Rechte verbindingslijn met pijl 2"/>
        <cdr:cNvCxnSpPr/>
      </cdr:nvCxnSpPr>
      <cdr:spPr>
        <a:xfrm xmlns:a="http://schemas.openxmlformats.org/drawingml/2006/main">
          <a:off x="1052991" y="953477"/>
          <a:ext cx="647113" cy="886264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0.01845</cdr:x>
      <cdr:y>0.05069</cdr:y>
    </cdr:from>
    <cdr:to>
      <cdr:x>0.27508</cdr:x>
      <cdr:y>0.25955</cdr:y>
    </cdr:to>
    <cdr:sp macro="" textlink="">
      <cdr:nvSpPr>
        <cdr:cNvPr id="5" name="Tekstvak 4"/>
        <cdr:cNvSpPr txBox="1"/>
      </cdr:nvSpPr>
      <cdr:spPr>
        <a:xfrm xmlns:a="http://schemas.openxmlformats.org/drawingml/2006/main">
          <a:off x="138592" y="230189"/>
          <a:ext cx="1927273" cy="948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400" dirty="0" smtClean="0"/>
            <a:t>Er wordt een maaltijd met veel koolhydraten gegeten</a:t>
          </a:r>
          <a:endParaRPr lang="nl-NL" sz="1400" dirty="0"/>
        </a:p>
      </cdr:txBody>
    </cdr:sp>
  </cdr:relSizeAnchor>
  <cdr:relSizeAnchor xmlns:cdr="http://schemas.openxmlformats.org/drawingml/2006/chartDrawing">
    <cdr:from>
      <cdr:x>0.30664</cdr:x>
      <cdr:y>0.20262</cdr:y>
    </cdr:from>
    <cdr:to>
      <cdr:x>0.35885</cdr:x>
      <cdr:y>0.54257</cdr:y>
    </cdr:to>
    <cdr:cxnSp macro="">
      <cdr:nvCxnSpPr>
        <cdr:cNvPr id="4" name="Rechte verbindingslijn met pijl 3"/>
        <cdr:cNvCxnSpPr/>
      </cdr:nvCxnSpPr>
      <cdr:spPr>
        <a:xfrm xmlns:a="http://schemas.openxmlformats.org/drawingml/2006/main" flipV="1">
          <a:off x="2420363" y="966742"/>
          <a:ext cx="412124" cy="1621911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0.15219</cdr:x>
      <cdr:y>0.55066</cdr:y>
    </cdr:from>
    <cdr:to>
      <cdr:x>0.48015</cdr:x>
      <cdr:y>0.83409</cdr:y>
    </cdr:to>
    <cdr:sp macro="" textlink="">
      <cdr:nvSpPr>
        <cdr:cNvPr id="7" name="Tekstvak 6"/>
        <cdr:cNvSpPr txBox="1"/>
      </cdr:nvSpPr>
      <cdr:spPr>
        <a:xfrm xmlns:a="http://schemas.openxmlformats.org/drawingml/2006/main">
          <a:off x="1201292" y="2627291"/>
          <a:ext cx="2588654" cy="1352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400" dirty="0" smtClean="0"/>
            <a:t>Door een te hoog glucose gehalte wordt er insuline aangemaakt</a:t>
          </a:r>
          <a:endParaRPr lang="nl-NL" sz="1400" dirty="0"/>
        </a:p>
      </cdr:txBody>
    </cdr:sp>
  </cdr:relSizeAnchor>
  <cdr:relSizeAnchor xmlns:cdr="http://schemas.openxmlformats.org/drawingml/2006/chartDrawing">
    <cdr:from>
      <cdr:x>0.46817</cdr:x>
      <cdr:y>0.14336</cdr:y>
    </cdr:from>
    <cdr:to>
      <cdr:x>0.85323</cdr:x>
      <cdr:y>0.4106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3695372" y="684012"/>
          <a:ext cx="3039414" cy="1275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400" dirty="0" smtClean="0"/>
            <a:t>Hierdoor daalt het glucose gehalte</a:t>
          </a:r>
          <a:endParaRPr lang="nl-NL" sz="1400" dirty="0"/>
        </a:p>
      </cdr:txBody>
    </cdr:sp>
  </cdr:relSizeAnchor>
  <cdr:relSizeAnchor xmlns:cdr="http://schemas.openxmlformats.org/drawingml/2006/chartDrawing">
    <cdr:from>
      <cdr:x>0.47632</cdr:x>
      <cdr:y>0.20275</cdr:y>
    </cdr:from>
    <cdr:to>
      <cdr:x>0.57749</cdr:x>
      <cdr:y>0.389</cdr:y>
    </cdr:to>
    <cdr:cxnSp macro="">
      <cdr:nvCxnSpPr>
        <cdr:cNvPr id="8" name="Rechte verbindingslijn met pijl 7"/>
        <cdr:cNvCxnSpPr/>
      </cdr:nvCxnSpPr>
      <cdr:spPr>
        <a:xfrm xmlns:a="http://schemas.openxmlformats.org/drawingml/2006/main" flipH="1">
          <a:off x="3759766" y="967346"/>
          <a:ext cx="798490" cy="888643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0.14021</cdr:x>
      <cdr:y>0.20998</cdr:y>
    </cdr:from>
    <cdr:to>
      <cdr:x>0.22638</cdr:x>
      <cdr:y>0.40516</cdr:y>
    </cdr:to>
    <cdr:cxnSp macro="">
      <cdr:nvCxnSpPr>
        <cdr:cNvPr id="3" name="Rechte verbindingslijn met pijl 2"/>
        <cdr:cNvCxnSpPr/>
      </cdr:nvCxnSpPr>
      <cdr:spPr>
        <a:xfrm xmlns:a="http://schemas.openxmlformats.org/drawingml/2006/main">
          <a:off x="1052991" y="953477"/>
          <a:ext cx="647113" cy="886264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0.01845</cdr:x>
      <cdr:y>0.05069</cdr:y>
    </cdr:from>
    <cdr:to>
      <cdr:x>0.27508</cdr:x>
      <cdr:y>0.25955</cdr:y>
    </cdr:to>
    <cdr:sp macro="" textlink="">
      <cdr:nvSpPr>
        <cdr:cNvPr id="5" name="Tekstvak 4"/>
        <cdr:cNvSpPr txBox="1"/>
      </cdr:nvSpPr>
      <cdr:spPr>
        <a:xfrm xmlns:a="http://schemas.openxmlformats.org/drawingml/2006/main">
          <a:off x="138592" y="230189"/>
          <a:ext cx="1927273" cy="948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400" dirty="0" smtClean="0"/>
            <a:t>Er wordt een maaltijd met veel koolhydraten gegeten</a:t>
          </a:r>
          <a:endParaRPr lang="nl-NL" sz="1400" dirty="0"/>
        </a:p>
      </cdr:txBody>
    </cdr:sp>
  </cdr:relSizeAnchor>
  <cdr:relSizeAnchor xmlns:cdr="http://schemas.openxmlformats.org/drawingml/2006/chartDrawing">
    <cdr:from>
      <cdr:x>0.30664</cdr:x>
      <cdr:y>0.20262</cdr:y>
    </cdr:from>
    <cdr:to>
      <cdr:x>0.35885</cdr:x>
      <cdr:y>0.54257</cdr:y>
    </cdr:to>
    <cdr:cxnSp macro="">
      <cdr:nvCxnSpPr>
        <cdr:cNvPr id="4" name="Rechte verbindingslijn met pijl 3"/>
        <cdr:cNvCxnSpPr/>
      </cdr:nvCxnSpPr>
      <cdr:spPr>
        <a:xfrm xmlns:a="http://schemas.openxmlformats.org/drawingml/2006/main" flipV="1">
          <a:off x="2420363" y="966742"/>
          <a:ext cx="412124" cy="1621911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0.15219</cdr:x>
      <cdr:y>0.55066</cdr:y>
    </cdr:from>
    <cdr:to>
      <cdr:x>0.48015</cdr:x>
      <cdr:y>0.83409</cdr:y>
    </cdr:to>
    <cdr:sp macro="" textlink="">
      <cdr:nvSpPr>
        <cdr:cNvPr id="7" name="Tekstvak 6"/>
        <cdr:cNvSpPr txBox="1"/>
      </cdr:nvSpPr>
      <cdr:spPr>
        <a:xfrm xmlns:a="http://schemas.openxmlformats.org/drawingml/2006/main">
          <a:off x="1201292" y="2627291"/>
          <a:ext cx="2588654" cy="1352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400" dirty="0" smtClean="0"/>
            <a:t>Door een te hoog glucose gehalte wordt er </a:t>
          </a:r>
          <a:r>
            <a:rPr lang="nl-NL" sz="1400" dirty="0" smtClean="0"/>
            <a:t>INSULINE</a:t>
          </a:r>
          <a:r>
            <a:rPr lang="nl-NL" sz="1400" dirty="0" smtClean="0"/>
            <a:t> </a:t>
          </a:r>
          <a:r>
            <a:rPr lang="nl-NL" sz="1400" dirty="0" smtClean="0"/>
            <a:t>aangemaakt</a:t>
          </a:r>
          <a:endParaRPr lang="nl-NL" sz="1400" dirty="0"/>
        </a:p>
      </cdr:txBody>
    </cdr:sp>
  </cdr:relSizeAnchor>
  <cdr:relSizeAnchor xmlns:cdr="http://schemas.openxmlformats.org/drawingml/2006/chartDrawing">
    <cdr:from>
      <cdr:x>0.46817</cdr:x>
      <cdr:y>0.14336</cdr:y>
    </cdr:from>
    <cdr:to>
      <cdr:x>0.85323</cdr:x>
      <cdr:y>0.4106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3695372" y="684012"/>
          <a:ext cx="3039414" cy="1275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400" dirty="0" smtClean="0"/>
            <a:t>Hierdoor daalt het glucose gehalte</a:t>
          </a:r>
          <a:endParaRPr lang="nl-NL" sz="1400" dirty="0"/>
        </a:p>
      </cdr:txBody>
    </cdr:sp>
  </cdr:relSizeAnchor>
  <cdr:relSizeAnchor xmlns:cdr="http://schemas.openxmlformats.org/drawingml/2006/chartDrawing">
    <cdr:from>
      <cdr:x>0.47632</cdr:x>
      <cdr:y>0.20275</cdr:y>
    </cdr:from>
    <cdr:to>
      <cdr:x>0.57749</cdr:x>
      <cdr:y>0.389</cdr:y>
    </cdr:to>
    <cdr:cxnSp macro="">
      <cdr:nvCxnSpPr>
        <cdr:cNvPr id="8" name="Rechte verbindingslijn met pijl 7"/>
        <cdr:cNvCxnSpPr/>
      </cdr:nvCxnSpPr>
      <cdr:spPr>
        <a:xfrm xmlns:a="http://schemas.openxmlformats.org/drawingml/2006/main" flipH="1">
          <a:off x="3759766" y="967346"/>
          <a:ext cx="798490" cy="888643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0.69333</cdr:x>
      <cdr:y>0.67243</cdr:y>
    </cdr:from>
    <cdr:to>
      <cdr:x>0.98702</cdr:x>
      <cdr:y>0.96936</cdr:y>
    </cdr:to>
    <cdr:sp macro="" textlink="">
      <cdr:nvSpPr>
        <cdr:cNvPr id="6" name="Tekstvak 5"/>
        <cdr:cNvSpPr txBox="1"/>
      </cdr:nvSpPr>
      <cdr:spPr>
        <a:xfrm xmlns:a="http://schemas.openxmlformats.org/drawingml/2006/main">
          <a:off x="5472656" y="3208271"/>
          <a:ext cx="2318197" cy="1416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400" dirty="0" smtClean="0"/>
            <a:t>Doordat er te weinig glucose in het bloed zit wordt er glycogeen omgezet in glucose doormiddel van GLUCAGON</a:t>
          </a:r>
          <a:endParaRPr lang="nl-NL" sz="1400" dirty="0"/>
        </a:p>
      </cdr:txBody>
    </cdr:sp>
  </cdr:relSizeAnchor>
  <cdr:relSizeAnchor xmlns:cdr="http://schemas.openxmlformats.org/drawingml/2006/chartDrawing">
    <cdr:from>
      <cdr:x>0.63776</cdr:x>
      <cdr:y>0.69387</cdr:y>
    </cdr:from>
    <cdr:to>
      <cdr:x>0.67701</cdr:x>
      <cdr:y>0.78311</cdr:y>
    </cdr:to>
    <cdr:cxnSp macro="">
      <cdr:nvCxnSpPr>
        <cdr:cNvPr id="9" name="Rechte verbindingslijn met pijl 8"/>
        <cdr:cNvCxnSpPr/>
      </cdr:nvCxnSpPr>
      <cdr:spPr>
        <a:xfrm xmlns:a="http://schemas.openxmlformats.org/drawingml/2006/main" flipH="1" flipV="1">
          <a:off x="5034023" y="3310565"/>
          <a:ext cx="309845" cy="425739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loocs.nl/les7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ad.nl/ad/nl/1013/Buitenland/article/detail/3789427/2014/11/13/Grootste-en-kleinste-man-ter-wereld-ontmoeten-elkaar.d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Basisstof 8 Thema 6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De eilandjes van Langerhans en de bijnieren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98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Uitleg basisstof 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08" y="2322159"/>
            <a:ext cx="9387002" cy="355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glucose gehalte in het bloed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961195466"/>
              </p:ext>
            </p:extLst>
          </p:nvPr>
        </p:nvGraphicFramePr>
        <p:xfrm>
          <a:off x="1380720" y="1930400"/>
          <a:ext cx="7510063" cy="454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4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glucose gehalte in het bloed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kstvak 1"/>
          <p:cNvSpPr txBox="1"/>
          <p:nvPr/>
        </p:nvSpPr>
        <p:spPr>
          <a:xfrm>
            <a:off x="5132363" y="2954814"/>
            <a:ext cx="1927273" cy="9483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dirty="0" smtClean="0"/>
              <a:t>Er wordt een maaltijd met veel koolhydraten gegeten</a:t>
            </a:r>
            <a:endParaRPr lang="nl-NL" sz="1400" dirty="0"/>
          </a:p>
        </p:txBody>
      </p:sp>
      <p:graphicFrame>
        <p:nvGraphicFramePr>
          <p:cNvPr id="5" name="Grafiek 4"/>
          <p:cNvGraphicFramePr/>
          <p:nvPr>
            <p:extLst>
              <p:ext uri="{D42A27DB-BD31-4B8C-83A1-F6EECF244321}">
                <p14:modId xmlns:p14="http://schemas.microsoft.com/office/powerpoint/2010/main" val="3832568542"/>
              </p:ext>
            </p:extLst>
          </p:nvPr>
        </p:nvGraphicFramePr>
        <p:xfrm>
          <a:off x="1185722" y="1738648"/>
          <a:ext cx="7893282" cy="477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5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625584263"/>
              </p:ext>
            </p:extLst>
          </p:nvPr>
        </p:nvGraphicFramePr>
        <p:xfrm>
          <a:off x="1018296" y="1930400"/>
          <a:ext cx="7893282" cy="477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84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57174236"/>
              </p:ext>
            </p:extLst>
          </p:nvPr>
        </p:nvGraphicFramePr>
        <p:xfrm>
          <a:off x="1018296" y="1930400"/>
          <a:ext cx="7893282" cy="477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89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Uitleg basisstof 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Suikerziekte</a:t>
            </a:r>
          </a:p>
          <a:p>
            <a:pPr lvl="1"/>
            <a:r>
              <a:rPr lang="nl-NL" dirty="0"/>
              <a:t>Produceren de eilandjes te weinig </a:t>
            </a:r>
            <a:r>
              <a:rPr lang="nl-NL" dirty="0" smtClean="0"/>
              <a:t>insuline</a:t>
            </a:r>
          </a:p>
          <a:p>
            <a:pPr lvl="1"/>
            <a:r>
              <a:rPr lang="nl-NL" dirty="0" smtClean="0"/>
              <a:t>Hierdoor wordt glucose niet omgezet in glycogeen</a:t>
            </a:r>
            <a:endParaRPr lang="nl-NL" dirty="0"/>
          </a:p>
          <a:p>
            <a:pPr lvl="1"/>
            <a:r>
              <a:rPr lang="nl-NL" dirty="0"/>
              <a:t>Wat betekent dit voor de glucose gehalte?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1361" t="40784" r="54883" b="22755"/>
          <a:stretch/>
        </p:blipFill>
        <p:spPr>
          <a:xfrm>
            <a:off x="4726547" y="3694928"/>
            <a:ext cx="3090929" cy="26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Uitleg basisstof 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Bijnieren</a:t>
            </a:r>
          </a:p>
          <a:p>
            <a:pPr lvl="1"/>
            <a:r>
              <a:rPr lang="nl-NL" dirty="0" smtClean="0"/>
              <a:t>Produceren adrenaline.</a:t>
            </a:r>
          </a:p>
          <a:p>
            <a:pPr lvl="1"/>
            <a:r>
              <a:rPr lang="nl-NL" dirty="0" smtClean="0"/>
              <a:t>Bij schrikken ,angst of woede.</a:t>
            </a:r>
          </a:p>
          <a:p>
            <a:pPr lvl="1"/>
            <a:r>
              <a:rPr lang="nl-NL" dirty="0" smtClean="0"/>
              <a:t>Glycogeen wordt omgezet, de hartslag en de ademhaling wordt versneld.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43" y="397623"/>
            <a:ext cx="2506350" cy="24511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16906" t="40977" r="50231" b="20467"/>
          <a:stretch/>
        </p:blipFill>
        <p:spPr>
          <a:xfrm>
            <a:off x="4442700" y="3929944"/>
            <a:ext cx="3549834" cy="234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Aantekening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600" dirty="0" smtClean="0"/>
              <a:t>De eilandjes van Langerhans</a:t>
            </a:r>
          </a:p>
          <a:p>
            <a:r>
              <a:rPr lang="nl-NL" sz="1600" dirty="0" smtClean="0"/>
              <a:t>Een groepje cellen in de alvleesklier</a:t>
            </a:r>
          </a:p>
          <a:p>
            <a:r>
              <a:rPr lang="nl-NL" sz="1600" dirty="0" smtClean="0"/>
              <a:t>Produceert insuline en glucagon</a:t>
            </a:r>
          </a:p>
          <a:p>
            <a:pPr lvl="1"/>
            <a:r>
              <a:rPr lang="nl-NL" sz="1400" dirty="0"/>
              <a:t>Insuline: Hierdoor wordt glucose omgezet in glycogeen.</a:t>
            </a:r>
          </a:p>
          <a:p>
            <a:pPr lvl="1"/>
            <a:r>
              <a:rPr lang="nl-NL" sz="1400" dirty="0"/>
              <a:t>Glucagon: hierdoor wordt glycogeen omgezet in glucose</a:t>
            </a:r>
            <a:r>
              <a:rPr lang="nl-NL" sz="1400" dirty="0" smtClean="0"/>
              <a:t>.</a:t>
            </a:r>
            <a:endParaRPr lang="nl-NL" sz="1400" dirty="0"/>
          </a:p>
          <a:p>
            <a:r>
              <a:rPr lang="nl-NL" sz="1600" dirty="0" smtClean="0"/>
              <a:t>Suikerziekte: Er wordt te weinig insuline gemaakt, hierdoor wordt er te weinig glucose omgezet</a:t>
            </a:r>
          </a:p>
          <a:p>
            <a:pPr marL="0" indent="0">
              <a:buNone/>
            </a:pPr>
            <a:r>
              <a:rPr lang="nl-NL" sz="1600" dirty="0" smtClean="0"/>
              <a:t>De bijnieren</a:t>
            </a:r>
          </a:p>
          <a:p>
            <a:r>
              <a:rPr lang="nl-NL" sz="1600" dirty="0" smtClean="0"/>
              <a:t>Liggen als kapjes boven op de nieren</a:t>
            </a:r>
          </a:p>
          <a:p>
            <a:r>
              <a:rPr lang="nl-NL" sz="1600" dirty="0" smtClean="0"/>
              <a:t>Produceren adrenaline </a:t>
            </a:r>
          </a:p>
          <a:p>
            <a:pPr marL="342900" lvl="1" indent="-342900"/>
            <a:r>
              <a:rPr lang="nl-NL" dirty="0" smtClean="0"/>
              <a:t>Door adrenaline wordt glycogeen </a:t>
            </a:r>
            <a:r>
              <a:rPr lang="nl-NL" dirty="0"/>
              <a:t>omgezet, </a:t>
            </a:r>
            <a:r>
              <a:rPr lang="nl-NL" dirty="0" smtClean="0"/>
              <a:t>en de </a:t>
            </a:r>
            <a:r>
              <a:rPr lang="nl-NL" dirty="0"/>
              <a:t>hartslag </a:t>
            </a:r>
            <a:r>
              <a:rPr lang="nl-NL" dirty="0" smtClean="0"/>
              <a:t>en </a:t>
            </a:r>
            <a:r>
              <a:rPr lang="nl-NL" dirty="0"/>
              <a:t>ademhaling wordt versneld.</a:t>
            </a:r>
          </a:p>
          <a:p>
            <a:endParaRPr lang="nl-NL" sz="1600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502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Maken van de 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3397" y="1930400"/>
            <a:ext cx="8596668" cy="3880773"/>
          </a:xfrm>
        </p:spPr>
        <p:txBody>
          <a:bodyPr/>
          <a:lstStyle/>
          <a:p>
            <a:r>
              <a:rPr lang="nl-NL" dirty="0" smtClean="0"/>
              <a:t>Het huiswerk is 23 tot en met 26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achteraf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de gemiddelde glucose gehalte in het bloed?</a:t>
            </a:r>
          </a:p>
          <a:p>
            <a:pPr marL="0" indent="0">
              <a:buNone/>
            </a:pPr>
            <a:r>
              <a:rPr lang="nl-NL" dirty="0" smtClean="0"/>
              <a:t> 0.1 % Glucose</a:t>
            </a:r>
          </a:p>
          <a:p>
            <a:r>
              <a:rPr lang="nl-NL" dirty="0" smtClean="0"/>
              <a:t>Wat is een ander woord voor glucosegehalte</a:t>
            </a:r>
          </a:p>
          <a:p>
            <a:pPr marL="0" indent="0">
              <a:buNone/>
            </a:pPr>
            <a:r>
              <a:rPr lang="nl-NL" dirty="0" smtClean="0"/>
              <a:t>Bloedsuikerspiegel</a:t>
            </a:r>
          </a:p>
          <a:p>
            <a:r>
              <a:rPr lang="nl-NL" dirty="0" smtClean="0"/>
              <a:t>Wat betekenen de woorden Glucose, Glycogeen en Glucagon</a:t>
            </a:r>
          </a:p>
          <a:p>
            <a:pPr marL="0" indent="0">
              <a:buNone/>
            </a:pPr>
            <a:r>
              <a:rPr lang="nl-NL" dirty="0" smtClean="0"/>
              <a:t>Glucose: een voedingsstof die wordt opgenomen uit voedsel.</a:t>
            </a:r>
          </a:p>
          <a:p>
            <a:pPr marL="0" indent="0">
              <a:buNone/>
            </a:pPr>
            <a:r>
              <a:rPr lang="nl-NL" dirty="0" smtClean="0"/>
              <a:t>Glycogeen: Een stof die ontstaat uit de omzetting van glucose. Zo wordt glucose opgeslagen in je lichaam. ( in de spieren en in de lever )</a:t>
            </a:r>
          </a:p>
          <a:p>
            <a:pPr marL="0" indent="0">
              <a:buNone/>
            </a:pPr>
            <a:r>
              <a:rPr lang="nl-NL" dirty="0" smtClean="0"/>
              <a:t>Glucagon: Zorgt ervoor dat glycogeen wordt omgezet in glucose</a:t>
            </a:r>
          </a:p>
          <a:p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32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voor vandaag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Bespreken vorige basisstof.</a:t>
            </a:r>
          </a:p>
          <a:p>
            <a:r>
              <a:rPr lang="nl-NL" dirty="0" smtClean="0"/>
              <a:t>Uitleg basisstof 8.</a:t>
            </a:r>
          </a:p>
          <a:p>
            <a:r>
              <a:rPr lang="nl-NL" dirty="0" smtClean="0"/>
              <a:t>Aantekening.</a:t>
            </a:r>
          </a:p>
          <a:p>
            <a:r>
              <a:rPr lang="nl-NL" dirty="0" smtClean="0"/>
              <a:t>Maken van opdrachten.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78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achteraf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Benoem de onderdelen</a:t>
            </a:r>
          </a:p>
          <a:p>
            <a:r>
              <a:rPr lang="nl-NL" dirty="0" smtClean="0"/>
              <a:t>1. Hypofyse</a:t>
            </a:r>
          </a:p>
          <a:p>
            <a:r>
              <a:rPr lang="nl-NL" dirty="0" smtClean="0"/>
              <a:t>2. Schildklier</a:t>
            </a:r>
          </a:p>
          <a:p>
            <a:r>
              <a:rPr lang="nl-NL" dirty="0" smtClean="0"/>
              <a:t>3. Bijnieren</a:t>
            </a:r>
          </a:p>
          <a:p>
            <a:r>
              <a:rPr lang="nl-NL" dirty="0" smtClean="0"/>
              <a:t>4. Eilandjes van Langerhans</a:t>
            </a:r>
          </a:p>
          <a:p>
            <a:r>
              <a:rPr lang="nl-NL" dirty="0" smtClean="0"/>
              <a:t>5. Teelballen</a:t>
            </a:r>
          </a:p>
          <a:p>
            <a:r>
              <a:rPr lang="nl-NL" dirty="0" smtClean="0"/>
              <a:t>6. Eierstokken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19678" t="33231" r="52904" b="16241"/>
          <a:stretch/>
        </p:blipFill>
        <p:spPr>
          <a:xfrm>
            <a:off x="5706553" y="2692854"/>
            <a:ext cx="3567449" cy="369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6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Herhalen basisstof 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hypofyse</a:t>
            </a:r>
          </a:p>
          <a:p>
            <a:pPr lvl="1"/>
            <a:r>
              <a:rPr lang="nl-NL" dirty="0" smtClean="0"/>
              <a:t>Waar ligt de hypofyse?</a:t>
            </a:r>
          </a:p>
          <a:p>
            <a:pPr lvl="1"/>
            <a:r>
              <a:rPr lang="nl-NL" dirty="0" smtClean="0"/>
              <a:t>Wat zijn de functies van de hypofyse?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1026" name="Picture 2" descr="https://encrypted-tbn3.gstatic.com/images?q=tbn:ANd9GcTq23v-kvqLBMEUGnhDFnU6TTLO7yEfc_7DAjkeDCNhSeaJoZ7Bb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640" y="3418500"/>
            <a:ext cx="4674918" cy="33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0.ad.nl/static/photo/2014/11/4/1/20141113123926/media_xll_260187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64" y="1019177"/>
            <a:ext cx="4248800" cy="239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Herhalen basisstof 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schildklier</a:t>
            </a:r>
          </a:p>
          <a:p>
            <a:pPr lvl="1"/>
            <a:r>
              <a:rPr lang="nl-NL" dirty="0" smtClean="0"/>
              <a:t>Waar ligt de schildklier?</a:t>
            </a:r>
          </a:p>
          <a:p>
            <a:pPr lvl="1"/>
            <a:r>
              <a:rPr lang="nl-NL" dirty="0" smtClean="0"/>
              <a:t>Wat zijn de functie van de schildklier?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27" y="1619644"/>
            <a:ext cx="3032975" cy="30329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89" y="3634332"/>
            <a:ext cx="2107843" cy="28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Uitleg basisstof 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eilandjes van Langerhans</a:t>
            </a:r>
          </a:p>
          <a:p>
            <a:pPr lvl="1"/>
            <a:r>
              <a:rPr lang="nl-NL" dirty="0" smtClean="0"/>
              <a:t>Een groepje cellen in de Alvleesklier</a:t>
            </a:r>
          </a:p>
          <a:p>
            <a:pPr lvl="1"/>
            <a:r>
              <a:rPr lang="nl-NL" dirty="0"/>
              <a:t> </a:t>
            </a:r>
            <a:r>
              <a:rPr lang="nl-NL" dirty="0" smtClean="0"/>
              <a:t>Produceren insuline en glucagon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0643" t="29579" r="32434" b="31689"/>
          <a:stretch/>
        </p:blipFill>
        <p:spPr>
          <a:xfrm>
            <a:off x="5473520" y="1943279"/>
            <a:ext cx="4932609" cy="398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Uitleg basisstof 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Glucose wordt opgenomen in de dunne darm.</a:t>
            </a:r>
          </a:p>
          <a:p>
            <a:r>
              <a:rPr lang="nl-NL" dirty="0" smtClean="0"/>
              <a:t>Glucosegehalte of bloedsuikerspiegel gemiddeld 0,1%</a:t>
            </a:r>
          </a:p>
          <a:p>
            <a:r>
              <a:rPr lang="nl-NL" dirty="0" smtClean="0"/>
              <a:t>Werking glucagon en insuline?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11" y="3353600"/>
            <a:ext cx="8567074" cy="324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Uitleg basisstof 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Iemand eet een bord spaghetti wat gebeurd er dan?</a:t>
            </a:r>
          </a:p>
          <a:p>
            <a:r>
              <a:rPr lang="nl-NL" dirty="0" smtClean="0"/>
              <a:t>1. Glucose in het bloed stijgt.</a:t>
            </a:r>
          </a:p>
          <a:p>
            <a:r>
              <a:rPr lang="nl-NL" dirty="0" smtClean="0"/>
              <a:t>2. Eilandjes produceren insuline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525" y="3034802"/>
            <a:ext cx="3245474" cy="341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Uitleg basisstof 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1. Glucose in het bloed stijgt</a:t>
            </a:r>
            <a:r>
              <a:rPr lang="nl-NL" dirty="0" smtClean="0"/>
              <a:t>..</a:t>
            </a:r>
            <a:endParaRPr lang="nl-NL" dirty="0"/>
          </a:p>
          <a:p>
            <a:r>
              <a:rPr lang="nl-NL" dirty="0"/>
              <a:t>2. Eilandjes produceren </a:t>
            </a:r>
            <a:r>
              <a:rPr lang="nl-NL" dirty="0" smtClean="0"/>
              <a:t>insuline.</a:t>
            </a:r>
            <a:endParaRPr lang="nl-NL" dirty="0"/>
          </a:p>
          <a:p>
            <a:r>
              <a:rPr lang="nl-NL" dirty="0" smtClean="0"/>
              <a:t>3. Glucose wordt omgezet in GLYCOGEEN.</a:t>
            </a:r>
          </a:p>
          <a:p>
            <a:r>
              <a:rPr lang="nl-NL" dirty="0" smtClean="0"/>
              <a:t>4. Het glucose gehalte daalt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661" y="3703078"/>
            <a:ext cx="3159608" cy="198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Uitleg basisstof 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1. Glucose in het bloed stijgt..</a:t>
            </a:r>
          </a:p>
          <a:p>
            <a:r>
              <a:rPr lang="nl-NL" dirty="0"/>
              <a:t>2. Eilandjes produceren insuline.</a:t>
            </a:r>
          </a:p>
          <a:p>
            <a:r>
              <a:rPr lang="nl-NL" dirty="0"/>
              <a:t>3. Glucose wordt omgezet.</a:t>
            </a:r>
          </a:p>
          <a:p>
            <a:r>
              <a:rPr lang="nl-NL" dirty="0"/>
              <a:t>4. Het glucose gehalte </a:t>
            </a:r>
            <a:r>
              <a:rPr lang="nl-NL" dirty="0" smtClean="0"/>
              <a:t>daalt.</a:t>
            </a:r>
          </a:p>
          <a:p>
            <a:r>
              <a:rPr lang="nl-NL" dirty="0" smtClean="0"/>
              <a:t>5. Eilandjes produceren glucagon.</a:t>
            </a:r>
          </a:p>
          <a:p>
            <a:r>
              <a:rPr lang="nl-NL" dirty="0" smtClean="0"/>
              <a:t>6. Glycogeen wordt omgezet in glucose.</a:t>
            </a:r>
          </a:p>
          <a:p>
            <a:r>
              <a:rPr lang="nl-NL" dirty="0" smtClean="0"/>
              <a:t>7. Glucosegehalte stijgt.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773" y="3779778"/>
            <a:ext cx="4778508" cy="22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6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4206</TotalTime>
  <Words>589</Words>
  <Application>Microsoft Office PowerPoint</Application>
  <PresentationFormat>Breedbeeld</PresentationFormat>
  <Paragraphs>98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Basisstof 8 Thema 6</vt:lpstr>
      <vt:lpstr>Planning voor vandaag</vt:lpstr>
      <vt:lpstr>Herhalen basisstof 7</vt:lpstr>
      <vt:lpstr>Herhalen basisstof 7</vt:lpstr>
      <vt:lpstr>Uitleg basisstof 8</vt:lpstr>
      <vt:lpstr>Uitleg basisstof 8</vt:lpstr>
      <vt:lpstr>Uitleg basisstof 8</vt:lpstr>
      <vt:lpstr>Uitleg basisstof 8</vt:lpstr>
      <vt:lpstr>Uitleg basisstof 8</vt:lpstr>
      <vt:lpstr>Uitleg basisstof 8</vt:lpstr>
      <vt:lpstr>Het glucose gehalte in het bloed</vt:lpstr>
      <vt:lpstr>Het glucose gehalte in het bloed</vt:lpstr>
      <vt:lpstr>PowerPoint-presentatie</vt:lpstr>
      <vt:lpstr>PowerPoint-presentatie</vt:lpstr>
      <vt:lpstr>Uitleg basisstof 8</vt:lpstr>
      <vt:lpstr>Uitleg basisstof 8</vt:lpstr>
      <vt:lpstr>De Aantekening</vt:lpstr>
      <vt:lpstr>Maken van de opdrachten</vt:lpstr>
      <vt:lpstr>Vragen achteraf</vt:lpstr>
      <vt:lpstr>Vragen achteraf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Basisstof 8 Thema 6</dc:title>
  <dc:creator>bob jansen</dc:creator>
  <cp:lastModifiedBy>bob jansen</cp:lastModifiedBy>
  <cp:revision>19</cp:revision>
  <dcterms:created xsi:type="dcterms:W3CDTF">2015-04-06T10:21:38Z</dcterms:created>
  <dcterms:modified xsi:type="dcterms:W3CDTF">2015-04-09T08:27:40Z</dcterms:modified>
</cp:coreProperties>
</file>